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" y="1097280"/>
            <a:ext cx="457200" cy="82296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28016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200 位伙伴共学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731520" y="1783080"/>
            <a:ext cx="96012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借抖音 · 小红书 5A 系统</a:t>
            </a:r>
            <a:endParaRPr lang="en-US" sz="42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读懂数昌自己的市场生态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731520" y="397764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把平台的增长模型，变成看清数昌线下生态的放大镜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10424160" y="1737360"/>
            <a:ext cx="1737360" cy="603504"/>
          </a:xfrm>
          <a:prstGeom prst="roundRect">
            <a:avLst>
              <a:gd name="adj" fmla="val 7576"/>
            </a:avLst>
          </a:prstGeom>
          <a:solidFill>
            <a:srgbClr val="22D3EE"/>
          </a:solidFill>
          <a:ln/>
        </p:spPr>
      </p:sp>
      <p:sp>
        <p:nvSpPr>
          <p:cNvPr id="7" name="Shape 5"/>
          <p:cNvSpPr/>
          <p:nvPr/>
        </p:nvSpPr>
        <p:spPr>
          <a:xfrm>
            <a:off x="10570464" y="2578608"/>
            <a:ext cx="1444752" cy="603504"/>
          </a:xfrm>
          <a:prstGeom prst="roundRect">
            <a:avLst>
              <a:gd name="adj" fmla="val 7576"/>
            </a:avLst>
          </a:prstGeom>
          <a:solidFill>
            <a:srgbClr val="39C4DE"/>
          </a:solidFill>
          <a:ln/>
        </p:spPr>
      </p:sp>
      <p:sp>
        <p:nvSpPr>
          <p:cNvPr id="8" name="Shape 6"/>
          <p:cNvSpPr/>
          <p:nvPr/>
        </p:nvSpPr>
        <p:spPr>
          <a:xfrm>
            <a:off x="10716768" y="3419856"/>
            <a:ext cx="1152144" cy="603504"/>
          </a:xfrm>
          <a:prstGeom prst="roundRect">
            <a:avLst>
              <a:gd name="adj" fmla="val 7576"/>
            </a:avLst>
          </a:prstGeom>
          <a:solidFill>
            <a:srgbClr val="6FB0C8"/>
          </a:solidFill>
          <a:ln/>
        </p:spPr>
      </p:sp>
      <p:sp>
        <p:nvSpPr>
          <p:cNvPr id="9" name="Shape 7"/>
          <p:cNvSpPr/>
          <p:nvPr/>
        </p:nvSpPr>
        <p:spPr>
          <a:xfrm>
            <a:off x="10863072" y="4261104"/>
            <a:ext cx="859536" cy="603504"/>
          </a:xfrm>
          <a:prstGeom prst="roundRect">
            <a:avLst>
              <a:gd name="adj" fmla="val 7576"/>
            </a:avLst>
          </a:prstGeom>
          <a:solidFill>
            <a:srgbClr val="D98A5A"/>
          </a:solidFill>
          <a:ln/>
        </p:spPr>
      </p:sp>
      <p:sp>
        <p:nvSpPr>
          <p:cNvPr id="10" name="Shape 8"/>
          <p:cNvSpPr/>
          <p:nvPr/>
        </p:nvSpPr>
        <p:spPr>
          <a:xfrm>
            <a:off x="11009376" y="5102352"/>
            <a:ext cx="566928" cy="603504"/>
          </a:xfrm>
          <a:prstGeom prst="roundRect">
            <a:avLst>
              <a:gd name="adj" fmla="val 8065"/>
            </a:avLst>
          </a:prstGeom>
          <a:solidFill>
            <a:srgbClr val="E8552E"/>
          </a:solidFill>
          <a:ln/>
        </p:spPr>
      </p:sp>
      <p:sp>
        <p:nvSpPr>
          <p:cNvPr id="11" name="Text 9"/>
          <p:cNvSpPr/>
          <p:nvPr/>
        </p:nvSpPr>
        <p:spPr>
          <a:xfrm>
            <a:off x="731520" y="594360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海川 · 数昌科技商学院负责人 · 西南数据经济赋能者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MAP · 对号入座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你的日常动作 = 5A 排兵</a:t>
            </a:r>
            <a:endParaRPr lang="en-US" sz="30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691640"/>
          <a:ext cx="11183112" cy="914400"/>
        </p:xfrm>
        <a:graphic>
          <a:graphicData uri="http://schemas.openxmlformats.org/drawingml/2006/table">
            <a:tbl>
              <a:tblPr/>
              <a:tblGrid>
                <a:gridCol w="4937760"/>
                <a:gridCol w="2011680"/>
                <a:gridCol w="4233672"/>
              </a:tblGrid>
              <a:tr h="8229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你的日常动作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D3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对应 5A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D3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关键提示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D3EE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发综合体/总部照片、会议现场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2D3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A1 认知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让人知道数昌，建立第一印象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发门店转型案例（江西小菜馆 / 贵阳 NO.0001）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2D3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A2 吸引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用真实案例种草，让人想了解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拉老会员细问、发具体资料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2D3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A3 问询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能发：实拍图/老会员截图/课堂展示页；禁发：收益测算/躺赚话术/数字资产长文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邀约开会 / 特训营 / 总部体验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2D3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A4 行动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把兴趣变成到场和参与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老会员带新会员 / 毕业分享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2D3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A5 拥护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让认可者成为传播节点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502920" y="6355080"/>
            <a:ext cx="11183112" cy="502920"/>
          </a:xfrm>
          <a:prstGeom prst="roundRect">
            <a:avLst>
              <a:gd name="adj" fmla="val 10909"/>
            </a:avLst>
          </a:prstGeom>
          <a:solidFill>
            <a:srgbClr val="0F1A30"/>
          </a:solidFill>
          <a:ln w="12700">
            <a:solidFill>
              <a:srgbClr val="0EA5B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31520" y="6355080"/>
            <a:ext cx="10698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你天天在做市场，只是没用 5A 这张图把它们串起来。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CHECK · 用 5A 自检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你的市场动作，缺了哪一层？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691640"/>
            <a:ext cx="11183112" cy="731520"/>
          </a:xfrm>
          <a:prstGeom prst="roundRect">
            <a:avLst>
              <a:gd name="adj" fmla="val 8750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40080" y="1792224"/>
            <a:ext cx="530352" cy="530352"/>
          </a:xfrm>
          <a:prstGeom prst="ellipse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792224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371600" y="178308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本月发圈 / 发现场了吗？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498080" y="1783080"/>
            <a:ext cx="3840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A1 认知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02920" y="2532888"/>
            <a:ext cx="11183112" cy="731520"/>
          </a:xfrm>
          <a:prstGeom prst="roundRect">
            <a:avLst>
              <a:gd name="adj" fmla="val 8750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40080" y="2633472"/>
            <a:ext cx="530352" cy="530352"/>
          </a:xfrm>
          <a:prstGeom prst="ellipse">
            <a:avLst/>
          </a:prstGeom>
          <a:solidFill>
            <a:srgbClr val="0EA5B7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33472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371600" y="2624328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发案例 / 发门店了吗？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498080" y="2624328"/>
            <a:ext cx="3840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0EA5B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A2 吸引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502920" y="3374136"/>
            <a:ext cx="11183112" cy="731520"/>
          </a:xfrm>
          <a:prstGeom prst="roundRect">
            <a:avLst>
              <a:gd name="adj" fmla="val 8750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40080" y="3474720"/>
            <a:ext cx="530352" cy="530352"/>
          </a:xfrm>
          <a:prstGeom prst="ellipse">
            <a:avLst/>
          </a:prstGeom>
          <a:solidFill>
            <a:srgbClr val="6FB0C8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" y="3474720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371600" y="3465576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私信 / 带看了几位老会员？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7498080" y="3465576"/>
            <a:ext cx="3840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6FB0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A3 问询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502920" y="4215384"/>
            <a:ext cx="11183112" cy="731520"/>
          </a:xfrm>
          <a:prstGeom prst="roundRect">
            <a:avLst>
              <a:gd name="adj" fmla="val 8750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0080" y="4315968"/>
            <a:ext cx="530352" cy="530352"/>
          </a:xfrm>
          <a:prstGeom prst="ellipse">
            <a:avLst/>
          </a:prstGeom>
          <a:solidFill>
            <a:srgbClr val="D98A5A"/>
          </a:solidFill>
          <a:ln/>
        </p:spPr>
      </p:sp>
      <p:sp>
        <p:nvSpPr>
          <p:cNvPr id="22" name="Text 20"/>
          <p:cNvSpPr/>
          <p:nvPr/>
        </p:nvSpPr>
        <p:spPr>
          <a:xfrm>
            <a:off x="640080" y="4315968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4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1371600" y="4306824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邀了几人开会 / 特训营？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7498080" y="4306824"/>
            <a:ext cx="3840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D98A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A4 行动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502920" y="5056632"/>
            <a:ext cx="11183112" cy="731520"/>
          </a:xfrm>
          <a:prstGeom prst="roundRect">
            <a:avLst>
              <a:gd name="adj" fmla="val 8750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40080" y="5157216"/>
            <a:ext cx="530352" cy="530352"/>
          </a:xfrm>
          <a:prstGeom prst="ellipse">
            <a:avLst/>
          </a:prstGeom>
          <a:solidFill>
            <a:srgbClr val="E8552E"/>
          </a:solidFill>
          <a:ln/>
        </p:spPr>
      </p:sp>
      <p:sp>
        <p:nvSpPr>
          <p:cNvPr id="27" name="Text 25"/>
          <p:cNvSpPr/>
          <p:nvPr/>
        </p:nvSpPr>
        <p:spPr>
          <a:xfrm>
            <a:off x="640080" y="5157216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5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1371600" y="5148072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带了几人入营 / 转介绍？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7498080" y="5148072"/>
            <a:ext cx="3840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E855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A5 拥护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502920" y="5897880"/>
            <a:ext cx="11183112" cy="502920"/>
          </a:xfrm>
          <a:prstGeom prst="roundRect">
            <a:avLst>
              <a:gd name="adj" fmla="val 10909"/>
            </a:avLst>
          </a:prstGeom>
          <a:solidFill>
            <a:srgbClr val="0F1A30"/>
          </a:solidFill>
          <a:ln w="12700">
            <a:solidFill>
              <a:srgbClr val="0EA5B7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31520" y="5897880"/>
            <a:ext cx="10698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常见断点：只发圈不邀约 = 停在 A1/A2 缺 A4；有人来没人带 = 缺 A5</a:t>
            </a:r>
            <a:endParaRPr lang="en-US" sz="1250" dirty="0"/>
          </a:p>
        </p:txBody>
      </p:sp>
      <p:sp>
        <p:nvSpPr>
          <p:cNvPr id="32" name="Text 30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FIX · 商学院新动作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从“不会带”到“提前发”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83080"/>
            <a:ext cx="5440680" cy="1737360"/>
          </a:xfrm>
          <a:prstGeom prst="roundRect">
            <a:avLst>
              <a:gd name="adj" fmla="val 4211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783080"/>
            <a:ext cx="82296" cy="1737360"/>
          </a:xfrm>
          <a:prstGeom prst="rect">
            <a:avLst/>
          </a:prstGeom>
          <a:solidFill>
            <a:srgbClr val="E8552E"/>
          </a:solidFill>
          <a:ln/>
        </p:spPr>
      </p:sp>
      <p:sp>
        <p:nvSpPr>
          <p:cNvPr id="7" name="Text 5"/>
          <p:cNvSpPr/>
          <p:nvPr/>
        </p:nvSpPr>
        <p:spPr>
          <a:xfrm>
            <a:off x="722376" y="1929384"/>
            <a:ext cx="5074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痛点（真实卡点）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22376" y="2331720"/>
            <a:ext cx="5029200" cy="1078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市场伙伴不会、不懂得带人进空中课堂——有框架、没抓手，拉人这件事停在嘴上。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6199632" y="1783080"/>
            <a:ext cx="5440680" cy="1737360"/>
          </a:xfrm>
          <a:prstGeom prst="roundRect">
            <a:avLst>
              <a:gd name="adj" fmla="val 4211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199632" y="1783080"/>
            <a:ext cx="82296" cy="1737360"/>
          </a:xfrm>
          <a:prstGeom prst="rect">
            <a:avLst/>
          </a:prstGeom>
          <a:solidFill>
            <a:srgbClr val="0EA5B7"/>
          </a:solidFill>
          <a:ln/>
        </p:spPr>
      </p:sp>
      <p:sp>
        <p:nvSpPr>
          <p:cNvPr id="11" name="Text 9"/>
          <p:cNvSpPr/>
          <p:nvPr/>
        </p:nvSpPr>
        <p:spPr>
          <a:xfrm>
            <a:off x="6419088" y="1929384"/>
            <a:ext cx="5074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商学院反思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419088" y="2331720"/>
            <a:ext cx="5029200" cy="1078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每周课程不够清晰，伙伴看不到议程/看点/怎么参与，自然不知道怎么开口拉人。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02920" y="3611880"/>
            <a:ext cx="5440680" cy="1691640"/>
          </a:xfrm>
          <a:prstGeom prst="roundRect">
            <a:avLst>
              <a:gd name="adj" fmla="val 432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02920" y="3611880"/>
            <a:ext cx="82296" cy="169164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15" name="Text 13"/>
          <p:cNvSpPr/>
          <p:nvPr/>
        </p:nvSpPr>
        <p:spPr>
          <a:xfrm>
            <a:off x="722376" y="3758184"/>
            <a:ext cx="5074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新动作（机制调整）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22376" y="4160520"/>
            <a:ext cx="5029200" cy="10332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每周课程提前通过「展示页面」发到市场：议程、讲师、看点、持宝须知一目了然，伙伴转发即用。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6199632" y="3611880"/>
            <a:ext cx="5440680" cy="1691640"/>
          </a:xfrm>
          <a:prstGeom prst="roundRect">
            <a:avLst>
              <a:gd name="adj" fmla="val 432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199632" y="3611880"/>
            <a:ext cx="82296" cy="1691640"/>
          </a:xfrm>
          <a:prstGeom prst="rect">
            <a:avLst/>
          </a:prstGeom>
          <a:solidFill>
            <a:srgbClr val="C9421F"/>
          </a:solidFill>
          <a:ln/>
        </p:spPr>
      </p:sp>
      <p:sp>
        <p:nvSpPr>
          <p:cNvPr id="19" name="Text 17"/>
          <p:cNvSpPr/>
          <p:nvPr/>
        </p:nvSpPr>
        <p:spPr>
          <a:xfrm>
            <a:off x="6419088" y="3758184"/>
            <a:ext cx="5074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对伙伴意味着什么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419088" y="4160520"/>
            <a:ext cx="5029200" cy="10332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展示页 = 带人进场的“说明书”：发展示页 → 提醒持宝 → 发链接/时间，三步就能把人拉进课堂。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502920" y="5394960"/>
            <a:ext cx="11183112" cy="566928"/>
          </a:xfrm>
          <a:prstGeom prst="roundRect">
            <a:avLst>
              <a:gd name="adj" fmla="val 9677"/>
            </a:avLst>
          </a:prstGeom>
          <a:solidFill>
            <a:srgbClr val="E8552E"/>
          </a:solidFill>
          <a:ln/>
        </p:spPr>
      </p:sp>
      <p:sp>
        <p:nvSpPr>
          <p:cNvPr id="22" name="Text 20"/>
          <p:cNvSpPr/>
          <p:nvPr/>
        </p:nvSpPr>
        <p:spPr>
          <a:xfrm>
            <a:off x="731520" y="5394960"/>
            <a:ext cx="10698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下周目标：</a:t>
            </a:r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空中课堂 300 人</a:t>
            </a:r>
            <a:pPr indent="0" marL="0">
              <a:buNone/>
            </a:pPr>
            <a:r>
              <a:rPr lang="en-US" sz="1250" dirty="0">
                <a:solidFill>
                  <a:srgbClr val="FFE9D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　展示页提前发、伙伴有抓手，是冲 300 的前提。</a:t>
            </a:r>
            <a:endParaRPr lang="en-US" sz="1500" dirty="0"/>
          </a:p>
        </p:txBody>
      </p:sp>
      <p:sp>
        <p:nvSpPr>
          <p:cNvPr id="23" name="Shape 21"/>
          <p:cNvSpPr/>
          <p:nvPr/>
        </p:nvSpPr>
        <p:spPr>
          <a:xfrm>
            <a:off x="502920" y="6035040"/>
            <a:ext cx="11183112" cy="384048"/>
          </a:xfrm>
          <a:prstGeom prst="roundRect">
            <a:avLst>
              <a:gd name="adj" fmla="val 11905"/>
            </a:avLst>
          </a:prstGeom>
          <a:solidFill>
            <a:srgbClr val="0F1A30"/>
          </a:solidFill>
          <a:ln w="12700">
            <a:solidFill>
              <a:srgbClr val="0EA5B7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31520" y="6035040"/>
            <a:ext cx="106984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教练提醒：展示页必须自带“持宝入场”提示与进课堂入口——否则客户没宝还是进不来，“不会带”照旧。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ACTION · 实操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明天就能做的 5 件事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37360"/>
            <a:ext cx="11183112" cy="768096"/>
          </a:xfrm>
          <a:prstGeom prst="roundRect">
            <a:avLst>
              <a:gd name="adj" fmla="val 833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40080" y="1856232"/>
            <a:ext cx="530352" cy="530352"/>
          </a:xfrm>
          <a:prstGeom prst="ellipse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856232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371600" y="1828800"/>
            <a:ext cx="274320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 2 条现场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206240" y="1828800"/>
            <a:ext cx="731520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本周发 2 条综合体/会议现场（补 A1 认知）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02920" y="2633472"/>
            <a:ext cx="11183112" cy="768096"/>
          </a:xfrm>
          <a:prstGeom prst="roundRect">
            <a:avLst>
              <a:gd name="adj" fmla="val 833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40080" y="2752344"/>
            <a:ext cx="530352" cy="530352"/>
          </a:xfrm>
          <a:prstGeom prst="ellipse">
            <a:avLst/>
          </a:prstGeom>
          <a:solidFill>
            <a:srgbClr val="0EA5B7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752344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371600" y="2724912"/>
            <a:ext cx="274320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 1 条案例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206240" y="2724912"/>
            <a:ext cx="731520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本周发 1 条门店转型案例：江西小菜馆或贵阳 NO.0001（补 A2 吸引）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502920" y="3529584"/>
            <a:ext cx="11183112" cy="768096"/>
          </a:xfrm>
          <a:prstGeom prst="roundRect">
            <a:avLst>
              <a:gd name="adj" fmla="val 833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40080" y="3648456"/>
            <a:ext cx="530352" cy="530352"/>
          </a:xfrm>
          <a:prstGeom prst="ellipse">
            <a:avLst/>
          </a:prstGeom>
          <a:solidFill>
            <a:srgbClr val="6FB0C8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" y="3648456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371600" y="3621024"/>
            <a:ext cx="274320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私信 5 位会员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4206240" y="3621024"/>
            <a:ext cx="731520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私信 5 位老会员问近况、摸底需求（补 A3 问询）</a:t>
            </a:r>
            <a:endParaRPr lang="en-US" sz="1250" dirty="0"/>
          </a:p>
        </p:txBody>
      </p:sp>
      <p:sp>
        <p:nvSpPr>
          <p:cNvPr id="20" name="Shape 18"/>
          <p:cNvSpPr/>
          <p:nvPr/>
        </p:nvSpPr>
        <p:spPr>
          <a:xfrm>
            <a:off x="502920" y="4425696"/>
            <a:ext cx="11183112" cy="768096"/>
          </a:xfrm>
          <a:prstGeom prst="roundRect">
            <a:avLst>
              <a:gd name="adj" fmla="val 833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0080" y="4544568"/>
            <a:ext cx="530352" cy="530352"/>
          </a:xfrm>
          <a:prstGeom prst="ellipse">
            <a:avLst/>
          </a:prstGeom>
          <a:solidFill>
            <a:srgbClr val="D98A5A"/>
          </a:solidFill>
          <a:ln/>
        </p:spPr>
      </p:sp>
      <p:sp>
        <p:nvSpPr>
          <p:cNvPr id="22" name="Text 20"/>
          <p:cNvSpPr/>
          <p:nvPr/>
        </p:nvSpPr>
        <p:spPr>
          <a:xfrm>
            <a:off x="640080" y="4544568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4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1371600" y="4517136"/>
            <a:ext cx="274320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邀3人+每天空中课堂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4206240" y="4517136"/>
            <a:ext cx="731520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邀3人下场会议/特训营，每天参加空中课堂（持消费宝入场）；每周展示页提前发到市场，转发即拉人（补 A4 行动）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502920" y="5321808"/>
            <a:ext cx="11183112" cy="768096"/>
          </a:xfrm>
          <a:prstGeom prst="roundRect">
            <a:avLst>
              <a:gd name="adj" fmla="val 833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40080" y="5440680"/>
            <a:ext cx="530352" cy="530352"/>
          </a:xfrm>
          <a:prstGeom prst="ellipse">
            <a:avLst/>
          </a:prstGeom>
          <a:solidFill>
            <a:srgbClr val="E8552E"/>
          </a:solidFill>
          <a:ln/>
        </p:spPr>
      </p:sp>
      <p:sp>
        <p:nvSpPr>
          <p:cNvPr id="27" name="Text 25"/>
          <p:cNvSpPr/>
          <p:nvPr/>
        </p:nvSpPr>
        <p:spPr>
          <a:xfrm>
            <a:off x="640080" y="5440680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5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1371600" y="5413248"/>
            <a:ext cx="274320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请 1 人带新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4206240" y="5413248"/>
            <a:ext cx="7315200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请 1 位老会员带你认识的 1 个新伙伴入营（补 A5 拥护）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RULES · 合规与作业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三讲三不讲 · 红线 · 本周作业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83080"/>
            <a:ext cx="3611880" cy="2148840"/>
          </a:xfrm>
          <a:prstGeom prst="roundRect">
            <a:avLst>
              <a:gd name="adj" fmla="val 340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783080"/>
            <a:ext cx="82296" cy="214884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722376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三讲（能讲）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22376" y="2331720"/>
            <a:ext cx="3200400" cy="1490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① 家门口的好店</a:t>
            </a:r>
            <a:endParaRPr lang="en-US" sz="1250" dirty="0"/>
          </a:p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② 自己人的生意（店是大家的）</a:t>
            </a:r>
            <a:endParaRPr lang="en-US" sz="1250" dirty="0"/>
          </a:p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③ 看得见的数据和证据（证书/资质/经营数据）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279392" y="1783080"/>
            <a:ext cx="3611880" cy="2148840"/>
          </a:xfrm>
          <a:prstGeom prst="roundRect">
            <a:avLst>
              <a:gd name="adj" fmla="val 340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279392" y="1783080"/>
            <a:ext cx="82296" cy="2148840"/>
          </a:xfrm>
          <a:prstGeom prst="rect">
            <a:avLst/>
          </a:prstGeom>
          <a:solidFill>
            <a:srgbClr val="0EA5B7"/>
          </a:solidFill>
          <a:ln/>
        </p:spPr>
      </p:sp>
      <p:sp>
        <p:nvSpPr>
          <p:cNvPr id="11" name="Text 9"/>
          <p:cNvSpPr/>
          <p:nvPr/>
        </p:nvSpPr>
        <p:spPr>
          <a:xfrm>
            <a:off x="4498848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三不讲（缓讲）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498848" y="2331720"/>
            <a:ext cx="3200400" cy="1490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宏大叙事不讲</a:t>
            </a:r>
            <a:endParaRPr lang="en-US" sz="1250" dirty="0"/>
          </a:p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数字资产缓讲</a:t>
            </a:r>
            <a:endParaRPr lang="en-US" sz="1250" dirty="0"/>
          </a:p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收益逻辑不讲——先体验、后教育，永远比用户慢半拍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8055864" y="1783080"/>
            <a:ext cx="3630168" cy="2148840"/>
          </a:xfrm>
          <a:prstGeom prst="roundRect">
            <a:avLst>
              <a:gd name="adj" fmla="val 340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055864" y="1783080"/>
            <a:ext cx="82296" cy="2148840"/>
          </a:xfrm>
          <a:prstGeom prst="rect">
            <a:avLst/>
          </a:prstGeom>
          <a:solidFill>
            <a:srgbClr val="E8552E"/>
          </a:solidFill>
          <a:ln/>
        </p:spPr>
      </p:sp>
      <p:sp>
        <p:nvSpPr>
          <p:cNvPr id="15" name="Text 13"/>
          <p:cNvSpPr/>
          <p:nvPr/>
        </p:nvSpPr>
        <p:spPr>
          <a:xfrm>
            <a:off x="8275320" y="1929384"/>
            <a:ext cx="326440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红线词（禁讲）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275320" y="2331720"/>
            <a:ext cx="3218688" cy="1490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保本、保息、躺赚</a:t>
            </a:r>
            <a:endParaRPr lang="en-US" sz="1250" dirty="0"/>
          </a:p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 一律不讲，触碰即违规。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502920" y="4160520"/>
            <a:ext cx="11183112" cy="1005840"/>
          </a:xfrm>
          <a:prstGeom prst="roundRect">
            <a:avLst>
              <a:gd name="adj" fmla="val 7273"/>
            </a:avLst>
          </a:prstGeom>
          <a:solidFill>
            <a:srgbClr val="0F1A30"/>
          </a:solidFill>
          <a:ln w="12700">
            <a:solidFill>
              <a:srgbClr val="0EA5B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31520" y="4261104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本周作业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731520" y="4608576"/>
            <a:ext cx="10698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5A 漏斗，画出「你理解的市场生态」一页纸：A1–A5 每一层，你现在做什么、还差什么。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02920" y="53949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855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收尾金句：先让一家店成为标杆，再把它讲给所有人听。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SOP · 消费即获宝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带客消费·自动获宝（行动手册）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37360"/>
            <a:ext cx="11183112" cy="713232"/>
          </a:xfrm>
          <a:prstGeom prst="roundRect">
            <a:avLst>
              <a:gd name="adj" fmla="val 897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40080" y="1837944"/>
            <a:ext cx="512064" cy="512064"/>
          </a:xfrm>
          <a:prstGeom prst="ellipse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837944"/>
            <a:ext cx="51206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325880" y="1810512"/>
            <a:ext cx="24688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邀约到店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3886200" y="1810512"/>
            <a:ext cx="76352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只邀问过/感兴趣的人（A3）。群发路人既拉低转化，又浪费教育弹药。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02920" y="2560320"/>
            <a:ext cx="11183112" cy="713232"/>
          </a:xfrm>
          <a:prstGeom prst="roundRect">
            <a:avLst>
              <a:gd name="adj" fmla="val 897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40080" y="2660904"/>
            <a:ext cx="512064" cy="512064"/>
          </a:xfrm>
          <a:prstGeom prst="ellipse">
            <a:avLst/>
          </a:prstGeom>
          <a:solidFill>
            <a:srgbClr val="0EA5B7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60904"/>
            <a:ext cx="51206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1325880" y="2633472"/>
            <a:ext cx="24688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到店体验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886200" y="2633472"/>
            <a:ext cx="76352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试吃试饮 + 店长讲“家庭账”：这八九千本来就要花，花在自家有份的店，钱花回自己家。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502920" y="3383280"/>
            <a:ext cx="11183112" cy="713232"/>
          </a:xfrm>
          <a:prstGeom prst="roundRect">
            <a:avLst>
              <a:gd name="adj" fmla="val 897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40080" y="3483864"/>
            <a:ext cx="512064" cy="512064"/>
          </a:xfrm>
          <a:prstGeom prst="ellipse">
            <a:avLst/>
          </a:prstGeom>
          <a:solidFill>
            <a:srgbClr val="E8552E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" y="3483864"/>
            <a:ext cx="51206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1325880" y="3456432"/>
            <a:ext cx="24688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消费即获宝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886200" y="3456432"/>
            <a:ext cx="76352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门店消费后系统自动发放消费宝（无需开通），天然成为持宝人。码牌即让利，无需手动激活。</a:t>
            </a:r>
            <a:endParaRPr lang="en-US" sz="1250" dirty="0"/>
          </a:p>
        </p:txBody>
      </p:sp>
      <p:sp>
        <p:nvSpPr>
          <p:cNvPr id="20" name="Shape 18"/>
          <p:cNvSpPr/>
          <p:nvPr/>
        </p:nvSpPr>
        <p:spPr>
          <a:xfrm>
            <a:off x="502920" y="4206240"/>
            <a:ext cx="11183112" cy="713232"/>
          </a:xfrm>
          <a:prstGeom prst="roundRect">
            <a:avLst>
              <a:gd name="adj" fmla="val 897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0080" y="4306824"/>
            <a:ext cx="512064" cy="512064"/>
          </a:xfrm>
          <a:prstGeom prst="ellipse">
            <a:avLst/>
          </a:prstGeom>
          <a:solidFill>
            <a:srgbClr val="6FB0C8"/>
          </a:solidFill>
          <a:ln/>
        </p:spPr>
      </p:sp>
      <p:sp>
        <p:nvSpPr>
          <p:cNvPr id="22" name="Text 20"/>
          <p:cNvSpPr/>
          <p:nvPr/>
        </p:nvSpPr>
        <p:spPr>
          <a:xfrm>
            <a:off x="640080" y="4306824"/>
            <a:ext cx="51206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4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1325880" y="4279392"/>
            <a:ext cx="24688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每日看增长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3886200" y="4279392"/>
            <a:ext cx="76352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消费积分 / 权益留存，每天看得见（克制口径：讲权益留存，不承诺=钱）。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502920" y="5029200"/>
            <a:ext cx="11183112" cy="713232"/>
          </a:xfrm>
          <a:prstGeom prst="roundRect">
            <a:avLst>
              <a:gd name="adj" fmla="val 897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40080" y="5129784"/>
            <a:ext cx="512064" cy="512064"/>
          </a:xfrm>
          <a:prstGeom prst="ellipse">
            <a:avLst/>
          </a:prstGeom>
          <a:solidFill>
            <a:srgbClr val="D98A5A"/>
          </a:solidFill>
          <a:ln/>
        </p:spPr>
      </p:sp>
      <p:sp>
        <p:nvSpPr>
          <p:cNvPr id="27" name="Text 25"/>
          <p:cNvSpPr/>
          <p:nvPr/>
        </p:nvSpPr>
        <p:spPr>
          <a:xfrm>
            <a:off x="640080" y="5129784"/>
            <a:ext cx="512064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5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1325880" y="5102352"/>
            <a:ext cx="24688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阶梯递进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3886200" y="5102352"/>
            <a:ext cx="76352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9.9 水 → 家人卡 → 点灯，不跨阶段硬转化。她不问，不讲下一层。</a:t>
            </a:r>
            <a:endParaRPr lang="en-US" sz="1250" dirty="0"/>
          </a:p>
        </p:txBody>
      </p:sp>
      <p:sp>
        <p:nvSpPr>
          <p:cNvPr id="30" name="Shape 28"/>
          <p:cNvSpPr/>
          <p:nvPr/>
        </p:nvSpPr>
        <p:spPr>
          <a:xfrm>
            <a:off x="502920" y="5943600"/>
            <a:ext cx="11183112" cy="502920"/>
          </a:xfrm>
          <a:prstGeom prst="roundRect">
            <a:avLst>
              <a:gd name="adj" fmla="val 10909"/>
            </a:avLst>
          </a:prstGeom>
          <a:solidFill>
            <a:srgbClr val="0F1A30"/>
          </a:solidFill>
          <a:ln w="12700">
            <a:solidFill>
              <a:srgbClr val="0EA5B7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31520" y="5943600"/>
            <a:ext cx="10698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核心：持宝才能进线下课 / 空中课堂（入场券）。消费即获宝（A2 获取）、持证参会是 A4 使用——同一张宝，两步走。</a:t>
            </a:r>
            <a:endParaRPr lang="en-US" sz="1250" dirty="0"/>
          </a:p>
        </p:txBody>
      </p:sp>
      <p:sp>
        <p:nvSpPr>
          <p:cNvPr id="32" name="Text 30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SCRIPT · 转述卡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给消费者讲的话（老会员照着说）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83080"/>
            <a:ext cx="11183112" cy="1188720"/>
          </a:xfrm>
          <a:prstGeom prst="roundRect">
            <a:avLst>
              <a:gd name="adj" fmla="val 615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783080"/>
            <a:ext cx="82296" cy="118872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722376" y="1929384"/>
            <a:ext cx="108173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痛点（他懂的）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22376" y="2331720"/>
            <a:ext cx="1077163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一家三口一年水电粮油日用，本来就要花八九千。花在超市，钱就没了。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502920" y="3154680"/>
            <a:ext cx="11183112" cy="1188720"/>
          </a:xfrm>
          <a:prstGeom prst="roundRect">
            <a:avLst>
              <a:gd name="adj" fmla="val 615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02920" y="3154680"/>
            <a:ext cx="82296" cy="1188720"/>
          </a:xfrm>
          <a:prstGeom prst="rect">
            <a:avLst/>
          </a:prstGeom>
          <a:solidFill>
            <a:srgbClr val="0EA5B7"/>
          </a:solidFill>
          <a:ln/>
        </p:spPr>
      </p:sp>
      <p:sp>
        <p:nvSpPr>
          <p:cNvPr id="11" name="Text 9"/>
          <p:cNvSpPr/>
          <p:nvPr/>
        </p:nvSpPr>
        <p:spPr>
          <a:xfrm>
            <a:off x="722376" y="3300984"/>
            <a:ext cx="108173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方案（换种花法）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22376" y="3703320"/>
            <a:ext cx="1077163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花在自家有份的社区店：同样的日常开销，年底还能按份分、消费宝每天留着涨。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02920" y="4526280"/>
            <a:ext cx="11183112" cy="1188720"/>
          </a:xfrm>
          <a:prstGeom prst="roundRect">
            <a:avLst>
              <a:gd name="adj" fmla="val 6154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02920" y="4526280"/>
            <a:ext cx="82296" cy="1188720"/>
          </a:xfrm>
          <a:prstGeom prst="rect">
            <a:avLst/>
          </a:prstGeom>
          <a:solidFill>
            <a:srgbClr val="E8552E"/>
          </a:solidFill>
          <a:ln/>
        </p:spPr>
      </p:sp>
      <p:sp>
        <p:nvSpPr>
          <p:cNvPr id="15" name="Text 13"/>
          <p:cNvSpPr/>
          <p:nvPr/>
        </p:nvSpPr>
        <p:spPr>
          <a:xfrm>
            <a:off x="722376" y="4672584"/>
            <a:ext cx="108173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证据（看得见的）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22376" y="5074920"/>
            <a:ext cx="1077163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门店实拍、邻居到账截图、灯墙数据——白纸黑字，不空口。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502920" y="5897880"/>
            <a:ext cx="11183112" cy="566928"/>
          </a:xfrm>
          <a:prstGeom prst="roundRect">
            <a:avLst>
              <a:gd name="adj" fmla="val 11290"/>
            </a:avLst>
          </a:prstGeom>
          <a:solidFill>
            <a:srgbClr val="0F1A30"/>
          </a:solidFill>
          <a:ln w="12700">
            <a:solidFill>
              <a:srgbClr val="0EA5B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31520" y="5897880"/>
            <a:ext cx="10698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一句话话术：“不是让你多花钱，是让你把钱花回自己家。”——全程不出现保本/保息/躺赚。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TOOLKIT · 5A 工具表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5A 工具表 · 拿去就能用（课程收尾发放）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389888"/>
            <a:ext cx="11183112" cy="530352"/>
          </a:xfrm>
          <a:prstGeom prst="roundRect">
            <a:avLst>
              <a:gd name="adj" fmla="val 12069"/>
            </a:avLst>
          </a:prstGeom>
          <a:solidFill>
            <a:srgbClr val="E8552E"/>
          </a:solidFill>
          <a:ln w="12700">
            <a:solidFill>
              <a:srgbClr val="C9421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31520" y="1389888"/>
            <a:ext cx="10698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金句 ｜ 5A 不在算法里，在你每天真实发生的动作里</a:t>
            </a:r>
            <a:endParaRPr lang="en-US" sz="1600" dirty="0"/>
          </a:p>
        </p:txBody>
      </p:sp>
      <p:graphicFrame>
        <p:nvGraphicFramePr>
          <p:cNvPr id="1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2029968"/>
          <a:ext cx="11183112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2286000"/>
                <a:gridCol w="2651760"/>
                <a:gridCol w="2606040"/>
                <a:gridCol w="2084832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阶段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D3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数昌真实场景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D3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核心工具 · 抓手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D3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你的动作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D3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关键提示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D3EE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A1 认知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D3EE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综合体地标 / 老会员口碑 / 每月大型会议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综合体照片、会议现场照、老会员现身说法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发圈、发现场，让人“知道数昌是谁”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第一印象决定要不要继续看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A2 吸引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A5B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门店转型真实效果、可信数据空间、消费宝体验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小菜馆 / NO.0001 案例、到店消费自动获宝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发案例种草 → 带客到店消费，消费宝自动到账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体验 &gt; 讲述；消费宝 = 入场券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A3 问询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B0C8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老会员带看、微信“金博来了”、会后咨询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一对一带看讲解、发具体资料、一对一会谈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私信老会员、发能发的资料、邀约一对一会谈，把问题问出来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先给体验、再给概念；禁发收益测算/躺赚话术/数字资产长文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A4 行动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A5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线下会议、特训营、每天空中课堂、总部体验、小店联营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会议 / 特训营 / 每天空中课堂（持宝入场）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邀约开会、帮报特训营、每天进课堂、安排总部参访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A1→A4 不能跳步，信任不够别收网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3A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0614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A5 拥护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52E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老会员转介绍、特训营毕业分享、真实案例传播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转介绍机制、毕业分享会、案例传播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请老会员带你认识的新伙伴入营，让认可者成为推荐节点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E8EE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从“我们讲”到“大家讲”，获客成本趋零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A30"/>
                    </a:solidFill>
                  </a:tcPr>
                </a:tc>
              </a:tr>
            </a:tbl>
          </a:graphicData>
        </a:graphic>
      </p:graphicFrame>
      <p:sp>
        <p:nvSpPr>
          <p:cNvPr id="8" name="Shape 5"/>
          <p:cNvSpPr/>
          <p:nvPr/>
        </p:nvSpPr>
        <p:spPr>
          <a:xfrm>
            <a:off x="502920" y="6309360"/>
            <a:ext cx="11183112" cy="502920"/>
          </a:xfrm>
          <a:prstGeom prst="roundRect">
            <a:avLst>
              <a:gd name="adj" fmla="val 10909"/>
            </a:avLst>
          </a:prstGeom>
          <a:solidFill>
            <a:srgbClr val="0F1A30"/>
          </a:solidFill>
          <a:ln w="12700">
            <a:solidFill>
              <a:srgbClr val="0EA5B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31520" y="6309360"/>
            <a:ext cx="10698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今天的课到这里。把这张表存进手机——每天对照 A1–A5，缺哪层补哪层；明天，从发一条真实朋友圈开始。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FIRST · 先说清楚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三件事：这把尺子怎么借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37360"/>
            <a:ext cx="5440680" cy="1874520"/>
          </a:xfrm>
          <a:prstGeom prst="roundRect">
            <a:avLst>
              <a:gd name="adj" fmla="val 3902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737360"/>
            <a:ext cx="82296" cy="187452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722376" y="1883664"/>
            <a:ext cx="5074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只借模型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22376" y="2286000"/>
            <a:ext cx="5029200" cy="12161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数昌目前不做线上，不在抖音/小红书开店。5A 是我们借来的分析工具/尺子，不是我们的运营动作。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6199632" y="1737360"/>
            <a:ext cx="5440680" cy="1874520"/>
          </a:xfrm>
          <a:prstGeom prst="roundRect">
            <a:avLst>
              <a:gd name="adj" fmla="val 3902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199632" y="1737360"/>
            <a:ext cx="82296" cy="1874520"/>
          </a:xfrm>
          <a:prstGeom prst="rect">
            <a:avLst/>
          </a:prstGeom>
          <a:solidFill>
            <a:srgbClr val="0EA5B7"/>
          </a:solidFill>
          <a:ln/>
        </p:spPr>
      </p:sp>
      <p:sp>
        <p:nvSpPr>
          <p:cNvPr id="11" name="Text 9"/>
          <p:cNvSpPr/>
          <p:nvPr/>
        </p:nvSpPr>
        <p:spPr>
          <a:xfrm>
            <a:off x="6419088" y="1883664"/>
            <a:ext cx="5074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5A 是什么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419088" y="2286000"/>
            <a:ext cx="5029200" cy="12161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认知 → 吸引 → 问询 → 行动 → 拥护。用户从“听说”到“带人”的五级旅程。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3785616" y="4023360"/>
            <a:ext cx="5440680" cy="1874520"/>
          </a:xfrm>
          <a:prstGeom prst="roundRect">
            <a:avLst>
              <a:gd name="adj" fmla="val 3902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3785616" y="4023360"/>
            <a:ext cx="82296" cy="1874520"/>
          </a:xfrm>
          <a:prstGeom prst="rect">
            <a:avLst/>
          </a:prstGeom>
          <a:solidFill>
            <a:srgbClr val="E8552E"/>
          </a:solidFill>
          <a:ln/>
        </p:spPr>
      </p:sp>
      <p:sp>
        <p:nvSpPr>
          <p:cNvPr id="15" name="Text 13"/>
          <p:cNvSpPr/>
          <p:nvPr/>
        </p:nvSpPr>
        <p:spPr>
          <a:xfrm>
            <a:off x="4005072" y="4169664"/>
            <a:ext cx="5074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两家一句话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005072" y="4572000"/>
            <a:ext cx="5029200" cy="12161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抖音 = 算法推给你（内容力）；小红书 = 你搜出来的信任（搜索力）。我们借的是层级逻辑，不是平台本身。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FIELD · 真实战场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我们的道场：综合体 + 各地门店 + 会议特训营 + 空中课堂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83080"/>
            <a:ext cx="5349240" cy="2788920"/>
          </a:xfrm>
          <a:prstGeom prst="roundRect">
            <a:avLst>
              <a:gd name="adj" fmla="val 262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pic>
        <p:nvPicPr>
          <p:cNvPr id="6" name="Image 0" descr="/Users/apple/.workbuddy/clipboard-images/clipboard-2026-07-21T12-13-27-657Z-55e6dcb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94360" y="1874520"/>
            <a:ext cx="5166360" cy="23774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02920" y="4343400"/>
            <a:ext cx="5349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温州总部 · 数昌商贸三江立体城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6336792" y="1783080"/>
            <a:ext cx="5349240" cy="2788920"/>
          </a:xfrm>
          <a:prstGeom prst="roundRect">
            <a:avLst>
              <a:gd name="adj" fmla="val 262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pic>
        <p:nvPicPr>
          <p:cNvPr id="9" name="Image 1" descr="/tmp/5abuild/img/guiyang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428232" y="1874520"/>
            <a:ext cx="5166360" cy="23774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336792" y="4343400"/>
            <a:ext cx="5349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贵阳第一家数字消费体验店 · 遇见空间 NO.0001</a:t>
            </a:r>
            <a:endParaRPr lang="en-US" sz="1200" dirty="0"/>
          </a:p>
        </p:txBody>
      </p:sp>
      <p:sp>
        <p:nvSpPr>
          <p:cNvPr id="11" name="Shape 7"/>
          <p:cNvSpPr/>
          <p:nvPr/>
        </p:nvSpPr>
        <p:spPr>
          <a:xfrm>
            <a:off x="502920" y="4800600"/>
            <a:ext cx="2606040" cy="1417320"/>
          </a:xfrm>
          <a:prstGeom prst="roundRect">
            <a:avLst>
              <a:gd name="adj" fmla="val 5161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502920" y="4800600"/>
            <a:ext cx="82296" cy="141732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13" name="Text 9"/>
          <p:cNvSpPr/>
          <p:nvPr/>
        </p:nvSpPr>
        <p:spPr>
          <a:xfrm>
            <a:off x="704088" y="4928616"/>
            <a:ext cx="22768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温州总部大型综合体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704088" y="5422392"/>
            <a:ext cx="2258568" cy="667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1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超级地标 / 认知场——让人知道数昌。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3364992" y="4800600"/>
            <a:ext cx="2606040" cy="1417320"/>
          </a:xfrm>
          <a:prstGeom prst="roundRect">
            <a:avLst>
              <a:gd name="adj" fmla="val 5161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3364992" y="4800600"/>
            <a:ext cx="82296" cy="1417320"/>
          </a:xfrm>
          <a:prstGeom prst="rect">
            <a:avLst/>
          </a:prstGeom>
          <a:solidFill>
            <a:srgbClr val="0EA5B7"/>
          </a:solidFill>
          <a:ln/>
        </p:spPr>
      </p:sp>
      <p:sp>
        <p:nvSpPr>
          <p:cNvPr id="17" name="Text 13"/>
          <p:cNvSpPr/>
          <p:nvPr/>
        </p:nvSpPr>
        <p:spPr>
          <a:xfrm>
            <a:off x="3566160" y="4928616"/>
            <a:ext cx="22768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各地数字化转型小店</a:t>
            </a:r>
            <a:endParaRPr lang="en-US" sz="1350" dirty="0"/>
          </a:p>
        </p:txBody>
      </p:sp>
      <p:sp>
        <p:nvSpPr>
          <p:cNvPr id="18" name="Text 14"/>
          <p:cNvSpPr/>
          <p:nvPr/>
        </p:nvSpPr>
        <p:spPr>
          <a:xfrm>
            <a:off x="3566160" y="5422392"/>
            <a:ext cx="2258568" cy="667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1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江西小菜馆、贵阳 NO.0001 体验店……看得见摸得着的活案例 / 道场。</a:t>
            </a:r>
            <a:endParaRPr lang="en-US" sz="1150" dirty="0"/>
          </a:p>
        </p:txBody>
      </p:sp>
      <p:sp>
        <p:nvSpPr>
          <p:cNvPr id="19" name="Shape 15"/>
          <p:cNvSpPr/>
          <p:nvPr/>
        </p:nvSpPr>
        <p:spPr>
          <a:xfrm>
            <a:off x="6227064" y="4800600"/>
            <a:ext cx="2606040" cy="1417320"/>
          </a:xfrm>
          <a:prstGeom prst="roundRect">
            <a:avLst>
              <a:gd name="adj" fmla="val 5161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6227064" y="4800600"/>
            <a:ext cx="82296" cy="1417320"/>
          </a:xfrm>
          <a:prstGeom prst="rect">
            <a:avLst/>
          </a:prstGeom>
          <a:solidFill>
            <a:srgbClr val="E8552E"/>
          </a:solidFill>
          <a:ln/>
        </p:spPr>
      </p:sp>
      <p:sp>
        <p:nvSpPr>
          <p:cNvPr id="21" name="Text 17"/>
          <p:cNvSpPr/>
          <p:nvPr/>
        </p:nvSpPr>
        <p:spPr>
          <a:xfrm>
            <a:off x="6428232" y="4928616"/>
            <a:ext cx="22768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每月大型会议 + 特训营</a:t>
            </a:r>
            <a:endParaRPr lang="en-US" sz="1350" dirty="0"/>
          </a:p>
        </p:txBody>
      </p:sp>
      <p:sp>
        <p:nvSpPr>
          <p:cNvPr id="22" name="Text 18"/>
          <p:cNvSpPr/>
          <p:nvPr/>
        </p:nvSpPr>
        <p:spPr>
          <a:xfrm>
            <a:off x="6428232" y="5422392"/>
            <a:ext cx="2258568" cy="667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1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集中转化场 / 拥护摇篮——让人来、让人带人来。</a:t>
            </a:r>
            <a:endParaRPr lang="en-US" sz="1150" dirty="0"/>
          </a:p>
        </p:txBody>
      </p:sp>
      <p:sp>
        <p:nvSpPr>
          <p:cNvPr id="23" name="Shape 19"/>
          <p:cNvSpPr/>
          <p:nvPr/>
        </p:nvSpPr>
        <p:spPr>
          <a:xfrm>
            <a:off x="9089136" y="4800600"/>
            <a:ext cx="2606040" cy="1417320"/>
          </a:xfrm>
          <a:prstGeom prst="roundRect">
            <a:avLst>
              <a:gd name="adj" fmla="val 5161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9089136" y="4800600"/>
            <a:ext cx="82296" cy="1417320"/>
          </a:xfrm>
          <a:prstGeom prst="rect">
            <a:avLst/>
          </a:prstGeom>
          <a:solidFill>
            <a:srgbClr val="D98A5A"/>
          </a:solidFill>
          <a:ln/>
        </p:spPr>
      </p:sp>
      <p:sp>
        <p:nvSpPr>
          <p:cNvPr id="25" name="Text 21"/>
          <p:cNvSpPr/>
          <p:nvPr/>
        </p:nvSpPr>
        <p:spPr>
          <a:xfrm>
            <a:off x="9290304" y="4928616"/>
            <a:ext cx="22768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每天空中课堂</a:t>
            </a:r>
            <a:endParaRPr lang="en-US" sz="1350" dirty="0"/>
          </a:p>
        </p:txBody>
      </p:sp>
      <p:sp>
        <p:nvSpPr>
          <p:cNvPr id="26" name="Text 22"/>
          <p:cNvSpPr/>
          <p:nvPr/>
        </p:nvSpPr>
        <p:spPr>
          <a:xfrm>
            <a:off x="9290304" y="5422392"/>
            <a:ext cx="2258568" cy="667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1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持续教育场 / 每日触达——持消费宝即可入场，天天见面、层层递进。</a:t>
            </a:r>
            <a:endParaRPr lang="en-US" sz="1150" dirty="0"/>
          </a:p>
        </p:txBody>
      </p:sp>
      <p:sp>
        <p:nvSpPr>
          <p:cNvPr id="27" name="Shape 23"/>
          <p:cNvSpPr/>
          <p:nvPr/>
        </p:nvSpPr>
        <p:spPr>
          <a:xfrm>
            <a:off x="502920" y="6355080"/>
            <a:ext cx="11183112" cy="502920"/>
          </a:xfrm>
          <a:prstGeom prst="roundRect">
            <a:avLst>
              <a:gd name="adj" fmla="val 10909"/>
            </a:avLst>
          </a:prstGeom>
          <a:solidFill>
            <a:srgbClr val="0F1A30"/>
          </a:solidFill>
          <a:ln w="12700">
            <a:solidFill>
              <a:srgbClr val="0EA5B7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731520" y="6355080"/>
            <a:ext cx="10698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关键前提：道场全部线下/实体，不靠平台算法；每天空中课堂是持续触达主阵地，消费宝 = 入场券。</a:t>
            </a:r>
            <a:endParaRPr lang="en-US" sz="1250" dirty="0"/>
          </a:p>
        </p:txBody>
      </p:sp>
      <p:sp>
        <p:nvSpPr>
          <p:cNvPr id="29" name="Text 25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30" name="Text 26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5A JOURNEY · 五步旅程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5A 这把尺子量数昌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640080" y="1508760"/>
            <a:ext cx="4937760" cy="768096"/>
          </a:xfrm>
          <a:prstGeom prst="roundRect">
            <a:avLst>
              <a:gd name="adj" fmla="val 5952"/>
            </a:avLst>
          </a:prstGeom>
          <a:solidFill>
            <a:srgbClr val="22D3EE"/>
          </a:solidFill>
          <a:ln/>
        </p:spPr>
      </p:sp>
      <p:sp>
        <p:nvSpPr>
          <p:cNvPr id="6" name="Text 4"/>
          <p:cNvSpPr/>
          <p:nvPr/>
        </p:nvSpPr>
        <p:spPr>
          <a:xfrm>
            <a:off x="768096" y="1508760"/>
            <a:ext cx="47548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A1  认知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96696" y="2377440"/>
            <a:ext cx="4224528" cy="768096"/>
          </a:xfrm>
          <a:prstGeom prst="roundRect">
            <a:avLst>
              <a:gd name="adj" fmla="val 5952"/>
            </a:avLst>
          </a:prstGeom>
          <a:solidFill>
            <a:srgbClr val="39C4DE"/>
          </a:solidFill>
          <a:ln/>
        </p:spPr>
      </p:sp>
      <p:sp>
        <p:nvSpPr>
          <p:cNvPr id="8" name="Text 6"/>
          <p:cNvSpPr/>
          <p:nvPr/>
        </p:nvSpPr>
        <p:spPr>
          <a:xfrm>
            <a:off x="1124712" y="2377440"/>
            <a:ext cx="4041648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A2  吸引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1353312" y="3246120"/>
            <a:ext cx="3511296" cy="768096"/>
          </a:xfrm>
          <a:prstGeom prst="roundRect">
            <a:avLst>
              <a:gd name="adj" fmla="val 5952"/>
            </a:avLst>
          </a:prstGeom>
          <a:solidFill>
            <a:srgbClr val="6FB0C8"/>
          </a:solidFill>
          <a:ln/>
        </p:spPr>
      </p:sp>
      <p:sp>
        <p:nvSpPr>
          <p:cNvPr id="10" name="Text 8"/>
          <p:cNvSpPr/>
          <p:nvPr/>
        </p:nvSpPr>
        <p:spPr>
          <a:xfrm>
            <a:off x="1481328" y="3246120"/>
            <a:ext cx="3328416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A3  问询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1709928" y="4114800"/>
            <a:ext cx="2798064" cy="768096"/>
          </a:xfrm>
          <a:prstGeom prst="roundRect">
            <a:avLst>
              <a:gd name="adj" fmla="val 5952"/>
            </a:avLst>
          </a:prstGeom>
          <a:solidFill>
            <a:srgbClr val="D98A5A"/>
          </a:solidFill>
          <a:ln/>
        </p:spPr>
      </p:sp>
      <p:sp>
        <p:nvSpPr>
          <p:cNvPr id="12" name="Text 10"/>
          <p:cNvSpPr/>
          <p:nvPr/>
        </p:nvSpPr>
        <p:spPr>
          <a:xfrm>
            <a:off x="1837944" y="4114800"/>
            <a:ext cx="2615184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A4  行动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2066544" y="4983480"/>
            <a:ext cx="2084832" cy="768096"/>
          </a:xfrm>
          <a:prstGeom prst="roundRect">
            <a:avLst>
              <a:gd name="adj" fmla="val 5952"/>
            </a:avLst>
          </a:prstGeom>
          <a:solidFill>
            <a:srgbClr val="E8552E"/>
          </a:solidFill>
          <a:ln/>
        </p:spPr>
      </p:sp>
      <p:sp>
        <p:nvSpPr>
          <p:cNvPr id="14" name="Text 12"/>
          <p:cNvSpPr/>
          <p:nvPr/>
        </p:nvSpPr>
        <p:spPr>
          <a:xfrm>
            <a:off x="2194560" y="4983480"/>
            <a:ext cx="1901952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A5  拥护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6126480" y="1508760"/>
            <a:ext cx="557784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A1 </a:t>
            </a:r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综合体地标 + 老会员口碑 + 会议势能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126480" y="2377440"/>
            <a:ext cx="557784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39C4D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A2 </a:t>
            </a:r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醉美万家灯火 + 可信数据空间 + 小店转型真实效果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126480" y="3246120"/>
            <a:ext cx="557784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6FB0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A3 </a:t>
            </a:r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老会员带看 + 微信“金博来了” + 会后咨询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126480" y="4114800"/>
            <a:ext cx="557784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D98A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A4 </a:t>
            </a:r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线下会议 + 特训营 + 每天空中课堂 + 总部体验 + 小店联营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126480" y="4983480"/>
            <a:ext cx="557784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E855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A5 </a:t>
            </a:r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老会员转介绍 + 特训营毕业分享 + KOC 案例传播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502920" y="5897880"/>
            <a:ext cx="11183112" cy="502920"/>
          </a:xfrm>
          <a:prstGeom prst="roundRect">
            <a:avLst>
              <a:gd name="adj" fmla="val 10909"/>
            </a:avLst>
          </a:prstGeom>
          <a:solidFill>
            <a:srgbClr val="0F1A30"/>
          </a:solidFill>
          <a:ln w="12700">
            <a:solidFill>
              <a:srgbClr val="0EA5B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31520" y="5897880"/>
            <a:ext cx="10698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 5A 当“探针”：不考核线上数据，只诊断线下动作——每一层都问自己：数昌在这里清晰吗？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A1 · 认知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A1 认知：让人“知道数昌”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783080"/>
            <a:ext cx="82296" cy="178308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722376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定义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22376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从没听过 → 知道有数昌这么一家企业。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279392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279392" y="1783080"/>
            <a:ext cx="82296" cy="1783080"/>
          </a:xfrm>
          <a:prstGeom prst="rect">
            <a:avLst/>
          </a:prstGeom>
          <a:solidFill>
            <a:srgbClr val="0EA5B7"/>
          </a:solidFill>
          <a:ln/>
        </p:spPr>
      </p:sp>
      <p:sp>
        <p:nvSpPr>
          <p:cNvPr id="11" name="Text 9"/>
          <p:cNvSpPr/>
          <p:nvPr/>
        </p:nvSpPr>
        <p:spPr>
          <a:xfrm>
            <a:off x="4498848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数昌发力点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498848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温州总部综合体地标 + 老会员口碑 + 每月大型会议势能。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8055864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055864" y="1783080"/>
            <a:ext cx="82296" cy="1783080"/>
          </a:xfrm>
          <a:prstGeom prst="rect">
            <a:avLst/>
          </a:prstGeom>
          <a:solidFill>
            <a:srgbClr val="E8552E"/>
          </a:solidFill>
          <a:ln/>
        </p:spPr>
      </p:sp>
      <p:sp>
        <p:nvSpPr>
          <p:cNvPr id="15" name="Text 13"/>
          <p:cNvSpPr/>
          <p:nvPr/>
        </p:nvSpPr>
        <p:spPr>
          <a:xfrm>
            <a:off x="8275320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对标抖音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275320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相当于“被算法推到你面前”；我们是被“人际 + 地标”推到。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502920" y="3794760"/>
            <a:ext cx="11183112" cy="1737360"/>
          </a:xfrm>
          <a:prstGeom prst="roundRect">
            <a:avLst>
              <a:gd name="adj" fmla="val 4211"/>
            </a:avLst>
          </a:prstGeom>
          <a:solidFill>
            <a:srgbClr val="0F1A30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31520" y="3913632"/>
            <a:ext cx="10698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你的动作 · 打造朋友圈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731520" y="4297680"/>
            <a:ext cx="1069848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把朋友圈当成你的 A1 阵地：每天 1-2 条真实见证，不发硬广。</a:t>
            </a:r>
            <a:endParaRPr lang="en-US" sz="1250" dirty="0"/>
          </a:p>
          <a:p>
            <a:pPr indent="0" marL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发什么？① 综合体/门店/会议现场实拍；② 老会员现身说法截图；③ 你自己的真实感受。</a:t>
            </a:r>
            <a:endParaRPr lang="en-US" sz="1250" dirty="0"/>
          </a:p>
          <a:p>
            <a:pPr indent="0" marL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怎么发？配图+短文案，讲场景不讲概念，讲人不讲宏大叙事。</a:t>
            </a:r>
            <a:endParaRPr lang="en-US" sz="1250" dirty="0"/>
          </a:p>
          <a:p>
            <a:pPr indent="0" marL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红线：不发收益、不发躺赚、不发数字资产。</a:t>
            </a:r>
            <a:endParaRPr lang="en-US" sz="1250" dirty="0"/>
          </a:p>
          <a:p>
            <a:pPr indent="0" marL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目标：让人刷到你三次，就知道“数昌是谁、在做什么”，且这事真实可触。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A2 · 吸引（种草）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A2 吸引：从“被种草”到“拿到消费宝”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83080"/>
            <a:ext cx="5440680" cy="2286000"/>
          </a:xfrm>
          <a:prstGeom prst="roundRect">
            <a:avLst>
              <a:gd name="adj" fmla="val 3200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783080"/>
            <a:ext cx="82296" cy="2286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722376" y="1929384"/>
            <a:ext cx="5074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种草第一步 · 被吸引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22376" y="2331720"/>
            <a:ext cx="5029200" cy="16276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醉美万家灯火、可信数据空间「建设+治理」：国资信用生态、数据不搬家、企业数据主权留存、安全合规可落地；以及小店转型真实效果（江西小菜馆、贵阳 NO.0001）。</a:t>
            </a:r>
            <a:endParaRPr lang="en-US" sz="1250" dirty="0"/>
          </a:p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对标小红书“刷到种草笔记被吸引”——我们用真实案例种草。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6199632" y="1783080"/>
            <a:ext cx="5440680" cy="2286000"/>
          </a:xfrm>
          <a:prstGeom prst="roundRect">
            <a:avLst>
              <a:gd name="adj" fmla="val 3200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199632" y="1783080"/>
            <a:ext cx="82296" cy="2286000"/>
          </a:xfrm>
          <a:prstGeom prst="rect">
            <a:avLst/>
          </a:prstGeom>
          <a:solidFill>
            <a:srgbClr val="E8552E"/>
          </a:solidFill>
          <a:ln/>
        </p:spPr>
      </p:sp>
      <p:sp>
        <p:nvSpPr>
          <p:cNvPr id="11" name="Text 9"/>
          <p:cNvSpPr/>
          <p:nvPr/>
        </p:nvSpPr>
        <p:spPr>
          <a:xfrm>
            <a:off x="6419088" y="1929384"/>
            <a:ext cx="5074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种草第二步 · 体验持宝（最重要的一环）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419088" y="2331720"/>
            <a:ext cx="5029200" cy="16276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消费者到本地生活小店购物消费 → 系统自动发放「消费宝」（无需开通）→ 每天亲眼看到消费宝留存增长。</a:t>
            </a:r>
            <a:endParaRPr lang="en-US" sz="1250" dirty="0"/>
          </a:p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让人亲身感受价值，而非听我们讲——模式真正跑通，就在此刻。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02920" y="4224528"/>
            <a:ext cx="3291840" cy="749808"/>
          </a:xfrm>
          <a:prstGeom prst="roundRect">
            <a:avLst>
              <a:gd name="adj" fmla="val 9756"/>
            </a:avLst>
          </a:prstGeom>
          <a:solidFill>
            <a:srgbClr val="22D3EE"/>
          </a:solidFill>
          <a:ln/>
        </p:spPr>
      </p:sp>
      <p:sp>
        <p:nvSpPr>
          <p:cNvPr id="14" name="Text 12"/>
          <p:cNvSpPr/>
          <p:nvPr/>
        </p:nvSpPr>
        <p:spPr>
          <a:xfrm>
            <a:off x="502920" y="4224528"/>
            <a:ext cx="32918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到店消费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794760" y="4224528"/>
            <a:ext cx="484632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200" dirty="0"/>
          </a:p>
        </p:txBody>
      </p:sp>
      <p:sp>
        <p:nvSpPr>
          <p:cNvPr id="16" name="Shape 14"/>
          <p:cNvSpPr/>
          <p:nvPr/>
        </p:nvSpPr>
        <p:spPr>
          <a:xfrm>
            <a:off x="4279392" y="4224528"/>
            <a:ext cx="3291840" cy="749808"/>
          </a:xfrm>
          <a:prstGeom prst="roundRect">
            <a:avLst>
              <a:gd name="adj" fmla="val 9756"/>
            </a:avLst>
          </a:prstGeom>
          <a:solidFill>
            <a:srgbClr val="E8552E"/>
          </a:solidFill>
          <a:ln/>
        </p:spPr>
      </p:sp>
      <p:sp>
        <p:nvSpPr>
          <p:cNvPr id="17" name="Text 15"/>
          <p:cNvSpPr/>
          <p:nvPr/>
        </p:nvSpPr>
        <p:spPr>
          <a:xfrm>
            <a:off x="4279392" y="4224528"/>
            <a:ext cx="32918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自动获·消费宝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571232" y="4224528"/>
            <a:ext cx="484632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200" dirty="0"/>
          </a:p>
        </p:txBody>
      </p:sp>
      <p:sp>
        <p:nvSpPr>
          <p:cNvPr id="19" name="Shape 17"/>
          <p:cNvSpPr/>
          <p:nvPr/>
        </p:nvSpPr>
        <p:spPr>
          <a:xfrm>
            <a:off x="8055864" y="4224528"/>
            <a:ext cx="3291840" cy="749808"/>
          </a:xfrm>
          <a:prstGeom prst="roundRect">
            <a:avLst>
              <a:gd name="adj" fmla="val 9756"/>
            </a:avLst>
          </a:prstGeom>
          <a:solidFill>
            <a:srgbClr val="0EA5B7"/>
          </a:solidFill>
          <a:ln/>
        </p:spPr>
      </p:sp>
      <p:sp>
        <p:nvSpPr>
          <p:cNvPr id="20" name="Text 18"/>
          <p:cNvSpPr/>
          <p:nvPr/>
        </p:nvSpPr>
        <p:spPr>
          <a:xfrm>
            <a:off x="8055864" y="4224528"/>
            <a:ext cx="32918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614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每日留存增长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502920" y="5138928"/>
            <a:ext cx="11183112" cy="658368"/>
          </a:xfrm>
          <a:prstGeom prst="roundRect">
            <a:avLst>
              <a:gd name="adj" fmla="val 8333"/>
            </a:avLst>
          </a:prstGeom>
          <a:solidFill>
            <a:srgbClr val="0F1A30"/>
          </a:solidFill>
          <a:ln w="19050">
            <a:solidFill>
              <a:srgbClr val="E8552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31520" y="5138928"/>
            <a:ext cx="10698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855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⚠ 核心原则：</a:t>
            </a:r>
            <a:pPr indent="0" marL="0">
              <a:buNone/>
            </a:pPr>
            <a:r>
              <a:rPr lang="en-US" sz="130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没有消费宝，就不能参加线下课程，也不能参加线上课程（含每天空中课堂）。消费宝 = 入场券。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502920" y="5943600"/>
            <a:ext cx="11183112" cy="502920"/>
          </a:xfrm>
          <a:prstGeom prst="roundRect">
            <a:avLst>
              <a:gd name="adj" fmla="val 10909"/>
            </a:avLst>
          </a:prstGeom>
          <a:solidFill>
            <a:srgbClr val="0F1A30"/>
          </a:solidFill>
          <a:ln w="12700">
            <a:solidFill>
              <a:srgbClr val="0EA5B7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31520" y="5943600"/>
            <a:ext cx="10698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你的动作：发门店案例种草（第一步）→ 带消费者到店消费，消费宝自动到账（无需开通）（第二步）。口径提醒：消费宝讲“权益/积分留存”，不承诺=钱（红线）。</a:t>
            </a:r>
            <a:endParaRPr lang="en-US" sz="1250" dirty="0"/>
          </a:p>
        </p:txBody>
      </p:sp>
      <p:sp>
        <p:nvSpPr>
          <p:cNvPr id="25" name="Text 23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A3 · 问询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A3 问询：让人“主动问”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783080"/>
            <a:ext cx="82296" cy="178308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722376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定义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22376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有兴趣 → 主动来问、要资料、要体验。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279392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279392" y="1783080"/>
            <a:ext cx="82296" cy="1783080"/>
          </a:xfrm>
          <a:prstGeom prst="rect">
            <a:avLst/>
          </a:prstGeom>
          <a:solidFill>
            <a:srgbClr val="0EA5B7"/>
          </a:solidFill>
          <a:ln/>
        </p:spPr>
      </p:sp>
      <p:sp>
        <p:nvSpPr>
          <p:cNvPr id="11" name="Text 9"/>
          <p:cNvSpPr/>
          <p:nvPr/>
        </p:nvSpPr>
        <p:spPr>
          <a:xfrm>
            <a:off x="4498848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数昌入口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498848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老会员带看讲解、微信“金博来了”一对一、会后深度咨询、特训营报名咨询。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8055864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055864" y="1783080"/>
            <a:ext cx="82296" cy="1783080"/>
          </a:xfrm>
          <a:prstGeom prst="rect">
            <a:avLst/>
          </a:prstGeom>
          <a:solidFill>
            <a:srgbClr val="E8552E"/>
          </a:solidFill>
          <a:ln/>
        </p:spPr>
      </p:sp>
      <p:sp>
        <p:nvSpPr>
          <p:cNvPr id="15" name="Text 13"/>
          <p:cNvSpPr/>
          <p:nvPr/>
        </p:nvSpPr>
        <p:spPr>
          <a:xfrm>
            <a:off x="8275320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关键原则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275320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A3 之前不硬推收益。先给体验、再给概念，呼应“三讲三不讲”。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502920" y="3794760"/>
            <a:ext cx="11183112" cy="1737360"/>
          </a:xfrm>
          <a:prstGeom prst="roundRect">
            <a:avLst>
              <a:gd name="adj" fmla="val 4211"/>
            </a:avLst>
          </a:prstGeom>
          <a:solidFill>
            <a:srgbClr val="0F1A30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31520" y="3913632"/>
            <a:ext cx="10698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你的动作 · 发什么资料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731520" y="4297680"/>
            <a:ext cx="1069848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能发：门店/综合体现场实拍、老会员现身说法截图、消费宝到账留存截图、每周空中课堂展示页、可信数据空间资质/政企新闻截图。</a:t>
            </a:r>
            <a:endParaRPr lang="en-US" sz="1250" dirty="0"/>
          </a:p>
          <a:p>
            <a:pPr indent="0" marL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不能发：收益测算表、躺赚话术、数字资产概念长文、宏大叙事资料。发了这些，A3 很容易被问死。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A4 · 行动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A4 行动：让人“参与进来”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783080"/>
            <a:ext cx="82296" cy="178308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722376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定义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22376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问清楚 → 到场 / 参训 / 体验 / 加入。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279392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279392" y="1783080"/>
            <a:ext cx="82296" cy="1783080"/>
          </a:xfrm>
          <a:prstGeom prst="rect">
            <a:avLst/>
          </a:prstGeom>
          <a:solidFill>
            <a:srgbClr val="0EA5B7"/>
          </a:solidFill>
          <a:ln/>
        </p:spPr>
      </p:sp>
      <p:sp>
        <p:nvSpPr>
          <p:cNvPr id="11" name="Text 9"/>
          <p:cNvSpPr/>
          <p:nvPr/>
        </p:nvSpPr>
        <p:spPr>
          <a:xfrm>
            <a:off x="4498848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数昌场景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498848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线下会议到场、特训营参训、每天空中课堂、总部实地体验、小店联营 / 合伙。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8055864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055864" y="1783080"/>
            <a:ext cx="82296" cy="1783080"/>
          </a:xfrm>
          <a:prstGeom prst="rect">
            <a:avLst/>
          </a:prstGeom>
          <a:solidFill>
            <a:srgbClr val="E8552E"/>
          </a:solidFill>
          <a:ln/>
        </p:spPr>
      </p:sp>
      <p:sp>
        <p:nvSpPr>
          <p:cNvPr id="15" name="Text 13"/>
          <p:cNvSpPr/>
          <p:nvPr/>
        </p:nvSpPr>
        <p:spPr>
          <a:xfrm>
            <a:off x="8275320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路径设计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275320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A1→A4 不能跳步。信任不够就收网，转化率差 50 倍不止。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502920" y="3794760"/>
            <a:ext cx="11183112" cy="1737360"/>
          </a:xfrm>
          <a:prstGeom prst="roundRect">
            <a:avLst>
              <a:gd name="adj" fmla="val 4211"/>
            </a:avLst>
          </a:prstGeom>
          <a:solidFill>
            <a:srgbClr val="0F1A30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31520" y="3913632"/>
            <a:ext cx="10698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你的动作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731520" y="4297680"/>
            <a:ext cx="1069848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邀约开会、帮报名特训营、安排总部参访——让人“迈进来”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384048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A5 · 拥护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11556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A5 拥护：让人“带人来”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783080"/>
            <a:ext cx="82296" cy="1783080"/>
          </a:xfrm>
          <a:prstGeom prst="rect">
            <a:avLst/>
          </a:prstGeom>
          <a:solidFill>
            <a:srgbClr val="22D3EE"/>
          </a:solidFill>
          <a:ln/>
        </p:spPr>
      </p:sp>
      <p:sp>
        <p:nvSpPr>
          <p:cNvPr id="7" name="Text 5"/>
          <p:cNvSpPr/>
          <p:nvPr/>
        </p:nvSpPr>
        <p:spPr>
          <a:xfrm>
            <a:off x="722376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定义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22376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自己认了 → 愿意主动带新伙伴来体验。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279392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279392" y="1783080"/>
            <a:ext cx="82296" cy="1783080"/>
          </a:xfrm>
          <a:prstGeom prst="rect">
            <a:avLst/>
          </a:prstGeom>
          <a:solidFill>
            <a:srgbClr val="0EA5B7"/>
          </a:solidFill>
          <a:ln/>
        </p:spPr>
      </p:sp>
      <p:sp>
        <p:nvSpPr>
          <p:cNvPr id="11" name="Text 9"/>
          <p:cNvSpPr/>
          <p:nvPr/>
        </p:nvSpPr>
        <p:spPr>
          <a:xfrm>
            <a:off x="4498848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数昌机制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498848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老会员转介绍、特训营毕业分享、真实案例传播。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8055864" y="1783080"/>
            <a:ext cx="3611880" cy="1783080"/>
          </a:xfrm>
          <a:prstGeom prst="roundRect">
            <a:avLst>
              <a:gd name="adj" fmla="val 4103"/>
            </a:avLst>
          </a:prstGeom>
          <a:solidFill>
            <a:srgbClr val="13203A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055864" y="1783080"/>
            <a:ext cx="82296" cy="1783080"/>
          </a:xfrm>
          <a:prstGeom prst="rect">
            <a:avLst/>
          </a:prstGeom>
          <a:solidFill>
            <a:srgbClr val="E8552E"/>
          </a:solidFill>
          <a:ln/>
        </p:spPr>
      </p:sp>
      <p:sp>
        <p:nvSpPr>
          <p:cNvPr id="15" name="Text 13"/>
          <p:cNvSpPr/>
          <p:nvPr/>
        </p:nvSpPr>
        <p:spPr>
          <a:xfrm>
            <a:off x="8275320" y="1929384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终极目标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275320" y="2331720"/>
            <a:ext cx="3200400" cy="1124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从“我们讲”到“大家讲”。A5 一旦动起来，获客成本趋近于零。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502920" y="3794760"/>
            <a:ext cx="11183112" cy="1737360"/>
          </a:xfrm>
          <a:prstGeom prst="roundRect">
            <a:avLst>
              <a:gd name="adj" fmla="val 4211"/>
            </a:avLst>
          </a:prstGeom>
          <a:solidFill>
            <a:srgbClr val="0F1A30"/>
          </a:solidFill>
          <a:ln w="12700">
            <a:solidFill>
              <a:srgbClr val="22324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31520" y="3913632"/>
            <a:ext cx="10698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D3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你的动作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731520" y="4297680"/>
            <a:ext cx="1069848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老会员带你认识的新伙伴入营，让拥护者成为推荐节点——让人“愿意带人来”。</a:t>
            </a:r>
            <a:endParaRPr lang="en-US" sz="1250" dirty="0"/>
          </a:p>
          <a:p>
            <a:pPr indent="0" marL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E8EE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闭环关键：正因为消费宝每天在涨、体验真实，消费者才愿意带人来；A4 持宝体验，正是 A5 拥护的起点。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502920" y="64465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数昌 AI 商学院 · 全国市场空中课堂 ｜ 海川 · 数昌科技商学院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338560" y="64465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FB1C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借抖音·小红书 5A 系统读懂数昌自己的市场生态</dc:title>
  <dc:subject>PptxGenJS Presentation</dc:subject>
  <dc:creator>海川 · 数昌科技商学院</dc:creator>
  <cp:lastModifiedBy>海川 · 数昌科技商学院</cp:lastModifiedBy>
  <cp:revision>1</cp:revision>
  <dcterms:created xsi:type="dcterms:W3CDTF">2026-07-21T14:26:55Z</dcterms:created>
  <dcterms:modified xsi:type="dcterms:W3CDTF">2026-07-21T14:26:55Z</dcterms:modified>
</cp:coreProperties>
</file>